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2b62da1a2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2b62da1a2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14217b48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14217b48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2a14c3044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2a14c3044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2a14c3044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2a14c3044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2b62da1a2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2b62da1a2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2bb47801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2bb47801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2b62da1a2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2b62da1a2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b62da1a2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b62da1a2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09f4b361b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09f4b361b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cbc.ca/news/politics/joe-biden-arrives-in-canada-1.6787828" TargetMode="External"/><Relationship Id="rId10" Type="http://schemas.openxmlformats.org/officeDocument/2006/relationships/hyperlink" Target="https://cupe.ca/pierre-poilievre-wrong-about-inflation" TargetMode="External"/><Relationship Id="rId13" Type="http://schemas.openxmlformats.org/officeDocument/2006/relationships/image" Target="../media/image8.png"/><Relationship Id="rId1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oronto.citynews.ca/2023/03/22/liberal-mp-han-dong-resigns-foreign-interference/" TargetMode="External"/><Relationship Id="rId4" Type="http://schemas.openxmlformats.org/officeDocument/2006/relationships/hyperlink" Target="https://www.cbc.ca/news/politics/david-johnston-foreign-interference-analysis-wherry-1.6789841" TargetMode="External"/><Relationship Id="rId9" Type="http://schemas.openxmlformats.org/officeDocument/2006/relationships/hyperlink" Target="https://www.vanityfair.com/news/2022/09/the-world-leaders-attending-the-queens-funeral-and-the-one-who-wont" TargetMode="External"/><Relationship Id="rId5" Type="http://schemas.openxmlformats.org/officeDocument/2006/relationships/hyperlink" Target="https://twitter.com/ivanned1/status/1256015267101990913" TargetMode="External"/><Relationship Id="rId6" Type="http://schemas.openxmlformats.org/officeDocument/2006/relationships/hyperlink" Target="https://www.cbc.ca/news/canada/british-columbia/twitter-canada-india-rupi-kaur-jagmeet-singh-1.6787760" TargetMode="External"/><Relationship Id="rId7" Type="http://schemas.openxmlformats.org/officeDocument/2006/relationships/hyperlink" Target="https://www.hilltimes.com/wp-content/uploads/2023/03/032023_HT_1.pdf" TargetMode="External"/><Relationship Id="rId8" Type="http://schemas.openxmlformats.org/officeDocument/2006/relationships/hyperlink" Target="https://www.theglobeandmail.com/politics/article-roxham-road-deal-migrants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analysis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Chen, Jing Yu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11700" y="1152475"/>
            <a:ext cx="8423100" cy="3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Topic 3: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https://toronto.citynews.ca/2023/03/22/liberal-mp-han-dong-resigns-foreign-interference/</a:t>
            </a:r>
            <a:r>
              <a:rPr lang="en" sz="1400"/>
              <a:t> 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Topic 12:</a:t>
            </a:r>
            <a:r>
              <a:rPr lang="en" sz="1400" u="sng">
                <a:solidFill>
                  <a:schemeClr val="hlink"/>
                </a:solidFill>
                <a:hlinkClick r:id="rId4"/>
              </a:rPr>
              <a:t>https://www.cbc.ca/news/politics/david-johnston-foreign-interference-analysis-wherry-1.6789841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Topic 13:</a:t>
            </a:r>
            <a:r>
              <a:rPr lang="en" sz="1400" u="sng">
                <a:solidFill>
                  <a:schemeClr val="hlink"/>
                </a:solidFill>
                <a:hlinkClick r:id="rId5"/>
              </a:rPr>
              <a:t>https://twitter.com/ivanned1/status/1256015267101990913</a:t>
            </a:r>
            <a:r>
              <a:rPr lang="en" sz="1400"/>
              <a:t> 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Topic 20:</a:t>
            </a:r>
            <a:r>
              <a:rPr lang="en" sz="1400" u="sng">
                <a:solidFill>
                  <a:schemeClr val="hlink"/>
                </a:solidFill>
                <a:hlinkClick r:id="rId6"/>
              </a:rPr>
              <a:t>https://www.cbc.ca/news/canada/british-columbia/twitter-canada-india-rupi-kaur-jagmeet-singh-1.6787760</a:t>
            </a:r>
            <a:r>
              <a:rPr lang="en" sz="1400"/>
              <a:t> 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Topic 25:</a:t>
            </a:r>
            <a:r>
              <a:rPr lang="en" sz="1400" u="sng">
                <a:solidFill>
                  <a:schemeClr val="hlink"/>
                </a:solidFill>
                <a:hlinkClick r:id="rId7"/>
              </a:rPr>
              <a:t>https://www.hilltimes.com/wp-content/uploads/2023/03/032023_HT_1.pdf</a:t>
            </a:r>
            <a:r>
              <a:rPr lang="en" sz="1400"/>
              <a:t>  Titled: </a:t>
            </a:r>
            <a:r>
              <a:rPr lang="en" sz="1200">
                <a:solidFill>
                  <a:srgbClr val="DBDEE1"/>
                </a:solidFill>
              </a:rPr>
              <a:t>While fake scandals roil Ottawa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Topic 26:</a:t>
            </a:r>
            <a:r>
              <a:rPr lang="en" sz="1400" u="sng">
                <a:solidFill>
                  <a:schemeClr val="hlink"/>
                </a:solidFill>
                <a:hlinkClick r:id="rId8"/>
              </a:rPr>
              <a:t>https://www.theglobeandmail.com/politics/article-roxham-road-deal-migrants/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Topic 40:</a:t>
            </a:r>
            <a:r>
              <a:rPr lang="en" sz="1400" u="sng">
                <a:solidFill>
                  <a:schemeClr val="hlink"/>
                </a:solidFill>
                <a:hlinkClick r:id="rId9"/>
              </a:rPr>
              <a:t>https://www.vanityfair.com/news/2022/09/the-world-leaders-attending-the-queens-funeral-and-the-one-who-wont</a:t>
            </a:r>
            <a:r>
              <a:rPr lang="en" sz="1400"/>
              <a:t> 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Topic 41:</a:t>
            </a:r>
            <a:r>
              <a:rPr lang="en" sz="1400" u="sng">
                <a:solidFill>
                  <a:schemeClr val="hlink"/>
                </a:solidFill>
                <a:hlinkClick r:id="rId10"/>
              </a:rPr>
              <a:t>https://cupe.ca/pierre-poilievre-wrong-about-inflation</a:t>
            </a:r>
            <a:r>
              <a:rPr lang="en" sz="1400"/>
              <a:t> 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Topic 43: </a:t>
            </a:r>
            <a:r>
              <a:rPr lang="en" sz="1400" u="sng">
                <a:solidFill>
                  <a:schemeClr val="hlink"/>
                </a:solidFill>
                <a:hlinkClick r:id="rId11"/>
              </a:rPr>
              <a:t>https://www.cbc.ca/news/politics/joe-biden-arrives-in-canada-1.6787828</a:t>
            </a:r>
            <a:r>
              <a:rPr lang="en" sz="1400"/>
              <a:t> 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63100" y="435460"/>
            <a:ext cx="2021126" cy="151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713675" y="2412625"/>
            <a:ext cx="2021126" cy="199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13006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topics are most prevalent in the tweets?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 we used</a:t>
            </a:r>
            <a:endParaRPr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8520600" cy="12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Dimension: 10,000 observations with 7 attributes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Retweets excluded and searched for tweets with #</a:t>
            </a:r>
            <a:r>
              <a:rPr lang="en"/>
              <a:t>cdnpoli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are extracting topics from opinions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99200"/>
            <a:ext cx="9143998" cy="161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623400" y="956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 and Tweet length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623400" y="1587250"/>
            <a:ext cx="3783600" cy="24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Suggest that the topics being talked about are relevant during March 23 to 27</a:t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7725" y="217200"/>
            <a:ext cx="2886550" cy="21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0264" y="2430000"/>
            <a:ext cx="2921476" cy="223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55150" y="306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common words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100" y="1243625"/>
            <a:ext cx="6197475" cy="311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775" y="1296750"/>
            <a:ext cx="5594400" cy="3605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>
            <p:ph idx="4294967295" type="title"/>
          </p:nvPr>
        </p:nvSpPr>
        <p:spPr>
          <a:xfrm>
            <a:off x="407450" y="262125"/>
            <a:ext cx="377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Task </a:t>
            </a:r>
            <a:endParaRPr/>
          </a:p>
        </p:txBody>
      </p:sp>
      <p:sp>
        <p:nvSpPr>
          <p:cNvPr id="88" name="Google Shape;88;p18"/>
          <p:cNvSpPr txBox="1"/>
          <p:nvPr>
            <p:ph idx="4294967295" type="body"/>
          </p:nvPr>
        </p:nvSpPr>
        <p:spPr>
          <a:xfrm>
            <a:off x="696350" y="834825"/>
            <a:ext cx="7040700" cy="10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Topic modelling: Latent Dirichlet Allocation (LDA) 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288600" y="1305450"/>
            <a:ext cx="4283400" cy="31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</a:t>
            </a:r>
            <a:r>
              <a:rPr lang="en"/>
              <a:t>nsupervised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Strength: No need to label the data beforehand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Weakness: Number of topics must be specified beforehand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Evaluate performance: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Low Perplexity: -17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High Coherence: 0.525</a:t>
            </a:r>
            <a:endParaRPr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3175" y="211250"/>
            <a:ext cx="3074150" cy="231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3175" y="2646775"/>
            <a:ext cx="3074150" cy="23096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Google Shape;96;p19"/>
          <p:cNvCxnSpPr/>
          <p:nvPr/>
        </p:nvCxnSpPr>
        <p:spPr>
          <a:xfrm>
            <a:off x="6710025" y="262125"/>
            <a:ext cx="0" cy="4404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19"/>
          <p:cNvSpPr txBox="1"/>
          <p:nvPr>
            <p:ph type="title"/>
          </p:nvPr>
        </p:nvSpPr>
        <p:spPr>
          <a:xfrm>
            <a:off x="346525" y="262125"/>
            <a:ext cx="4396500" cy="13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Latent Dirichlet Allocation      (LDA)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20"/>
          <p:cNvGrpSpPr/>
          <p:nvPr/>
        </p:nvGrpSpPr>
        <p:grpSpPr>
          <a:xfrm>
            <a:off x="1968807" y="-24"/>
            <a:ext cx="5206390" cy="5143556"/>
            <a:chOff x="3423950" y="-21750"/>
            <a:chExt cx="5720050" cy="5165250"/>
          </a:xfrm>
        </p:grpSpPr>
        <p:pic>
          <p:nvPicPr>
            <p:cNvPr id="103" name="Google Shape;103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23950" y="-21750"/>
              <a:ext cx="5720049" cy="5165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20"/>
            <p:cNvSpPr/>
            <p:nvPr/>
          </p:nvSpPr>
          <p:spPr>
            <a:xfrm>
              <a:off x="5779225" y="-21750"/>
              <a:ext cx="1009500" cy="5355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0"/>
            <p:cNvSpPr/>
            <p:nvPr/>
          </p:nvSpPr>
          <p:spPr>
            <a:xfrm>
              <a:off x="4573950" y="1018375"/>
              <a:ext cx="1009500" cy="4911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0"/>
            <p:cNvSpPr/>
            <p:nvPr/>
          </p:nvSpPr>
          <p:spPr>
            <a:xfrm>
              <a:off x="5779225" y="1018375"/>
              <a:ext cx="1009500" cy="4911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0"/>
            <p:cNvSpPr/>
            <p:nvPr/>
          </p:nvSpPr>
          <p:spPr>
            <a:xfrm>
              <a:off x="8134500" y="1509429"/>
              <a:ext cx="1009500" cy="4911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0"/>
            <p:cNvSpPr/>
            <p:nvPr/>
          </p:nvSpPr>
          <p:spPr>
            <a:xfrm>
              <a:off x="8134500" y="2000483"/>
              <a:ext cx="1009500" cy="4911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0"/>
            <p:cNvSpPr/>
            <p:nvPr/>
          </p:nvSpPr>
          <p:spPr>
            <a:xfrm>
              <a:off x="3423950" y="2550007"/>
              <a:ext cx="1009500" cy="4911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0"/>
            <p:cNvSpPr/>
            <p:nvPr/>
          </p:nvSpPr>
          <p:spPr>
            <a:xfrm>
              <a:off x="8134500" y="3555413"/>
              <a:ext cx="1009500" cy="4911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0"/>
            <p:cNvSpPr/>
            <p:nvPr/>
          </p:nvSpPr>
          <p:spPr>
            <a:xfrm>
              <a:off x="3423950" y="4086531"/>
              <a:ext cx="1009500" cy="4911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0"/>
            <p:cNvSpPr/>
            <p:nvPr/>
          </p:nvSpPr>
          <p:spPr>
            <a:xfrm>
              <a:off x="5779225" y="4086531"/>
              <a:ext cx="1009500" cy="4911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20"/>
          <p:cNvSpPr txBox="1"/>
          <p:nvPr>
            <p:ph type="title"/>
          </p:nvPr>
        </p:nvSpPr>
        <p:spPr>
          <a:xfrm>
            <a:off x="182750" y="218800"/>
            <a:ext cx="2062500" cy="6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&amp; Improvements</a:t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63950" y="1490000"/>
            <a:ext cx="6807300" cy="27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Comparison with Supervised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less manual input to train the tagged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need high-quality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Less accuracy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Future improvements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 a more advanced text preprocessing technique that can handle emojis, slang, and abbreviations commonly used on social media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 baseline model, but can compare with other Topic modeling algorithm (e.g. Latent Semantic Analysis)</a:t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 rotWithShape="1">
          <a:blip r:embed="rId3">
            <a:alphaModFix/>
          </a:blip>
          <a:srcRect b="71596" l="0" r="69737" t="0"/>
          <a:stretch/>
        </p:blipFill>
        <p:spPr>
          <a:xfrm>
            <a:off x="5039075" y="1359450"/>
            <a:ext cx="3588526" cy="13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